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37"/>
  </p:notesMasterIdLst>
  <p:handoutMasterIdLst>
    <p:handoutMasterId r:id="rId38"/>
  </p:handoutMasterIdLst>
  <p:sldIdLst>
    <p:sldId id="281" r:id="rId6"/>
    <p:sldId id="459" r:id="rId7"/>
    <p:sldId id="448" r:id="rId8"/>
    <p:sldId id="460" r:id="rId9"/>
    <p:sldId id="461" r:id="rId10"/>
    <p:sldId id="464" r:id="rId11"/>
    <p:sldId id="463" r:id="rId12"/>
    <p:sldId id="465" r:id="rId13"/>
    <p:sldId id="436" r:id="rId14"/>
    <p:sldId id="462" r:id="rId15"/>
    <p:sldId id="450" r:id="rId16"/>
    <p:sldId id="449" r:id="rId17"/>
    <p:sldId id="437" r:id="rId18"/>
    <p:sldId id="334" r:id="rId19"/>
    <p:sldId id="382" r:id="rId20"/>
    <p:sldId id="385" r:id="rId21"/>
    <p:sldId id="438" r:id="rId22"/>
    <p:sldId id="444" r:id="rId23"/>
    <p:sldId id="445" r:id="rId24"/>
    <p:sldId id="456" r:id="rId25"/>
    <p:sldId id="439" r:id="rId26"/>
    <p:sldId id="466" r:id="rId27"/>
    <p:sldId id="467" r:id="rId28"/>
    <p:sldId id="468" r:id="rId29"/>
    <p:sldId id="470" r:id="rId30"/>
    <p:sldId id="471" r:id="rId31"/>
    <p:sldId id="472" r:id="rId32"/>
    <p:sldId id="473" r:id="rId33"/>
    <p:sldId id="440" r:id="rId34"/>
    <p:sldId id="452" r:id="rId35"/>
    <p:sldId id="474" r:id="rId36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" lastIdx="1" clrIdx="0"/>
  <p:cmAuthor id="2" name="Cristina Roman" initials="" lastIdx="10" clrIdx="1"/>
  <p:cmAuthor id="3" name="Liviu Alexandru Bobocu" initials="LAB" lastIdx="1" clrIdx="2">
    <p:extLst>
      <p:ext uri="{19B8F6BF-5375-455C-9EA6-DF929625EA0E}">
        <p15:presenceInfo xmlns:p15="http://schemas.microsoft.com/office/powerpoint/2012/main" userId="dce22f5454f766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D2A"/>
    <a:srgbClr val="DE411B"/>
    <a:srgbClr val="4A4E52"/>
    <a:srgbClr val="DF411C"/>
    <a:srgbClr val="7F8781"/>
    <a:srgbClr val="EEEEEE"/>
    <a:srgbClr val="000000"/>
    <a:srgbClr val="DE4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il luminos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il luminos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110" d="100"/>
          <a:sy n="110" d="100"/>
        </p:scale>
        <p:origin x="576" y="102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937CC9-53E3-44F9-A351-DCCC33F84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D9309-76CB-4355-A7EA-7E48757C5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94D84F5E-CFF6-41C1-8019-811ACED6F9EB}" type="datetimeFigureOut">
              <a:rPr lang="en-GB"/>
              <a:pPr>
                <a:defRPr/>
              </a:pPr>
              <a:t>11/04/2019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7140C-D6F6-483E-91C6-1C39559AAF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6183E-32B2-4402-90AE-C17A59CD19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EDDE8B63-ED98-4960-9B31-AF8BEFBEBC9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F90EAC-BF71-4A85-BBE6-968D2C55F3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F38F4-6A9A-4F7E-8FE5-C56204A5F5A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A71D3C2F-31BA-4EAC-91C5-278B103D4876}" type="datetimeFigureOut">
              <a:rPr lang="en-GB"/>
              <a:pPr>
                <a:defRPr/>
              </a:pPr>
              <a:t>11/04/2019</a:t>
            </a:fld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190CF1-B82F-4124-A8EC-B388C3A15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7F97C3-8A66-4D0C-9F77-504821AF8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FA6E1-9826-450A-AFD4-09B01DA6F2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70531-C777-4582-B29F-E31772908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281E51E-4744-4427-9DA4-12FFFF97B59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3288E36-2E1A-48ED-97E8-875DAF349546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C46574D-6684-45C6-A816-3EA804959878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endava-new-logo.png">
            <a:extLst>
              <a:ext uri="{FF2B5EF4-FFF2-40B4-BE49-F238E27FC236}">
                <a16:creationId xmlns:a16="http://schemas.microsoft.com/office/drawing/2014/main" id="{2B4A9FFE-9AE2-407C-853C-7CE93DC29E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90625"/>
            <a:ext cx="24399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0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0030D302-63B0-4A4E-B181-F013A0FB0D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2" r="31509" b="308"/>
          <a:stretch>
            <a:fillRect/>
          </a:stretch>
        </p:blipFill>
        <p:spPr bwMode="auto">
          <a:xfrm>
            <a:off x="1588" y="7938"/>
            <a:ext cx="38290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D4312A1-1ECF-49A8-A2EE-2DFB95ED69C8}"/>
              </a:ext>
            </a:extLst>
          </p:cNvPr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82DE6B-0967-4D8F-AC05-E31BFDEFEB14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55590C6-3282-460D-8FA4-64C1B735DE2A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8B80F0A5-45DC-4CD2-A07A-E7C5FD61EF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6510A4F-1B49-4979-BB99-51C5C5424D0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23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BD9F4710-06E3-4487-847F-38349DACA8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>
            <a:fillRect/>
          </a:stretch>
        </p:blipFill>
        <p:spPr bwMode="auto">
          <a:xfrm>
            <a:off x="0" y="0"/>
            <a:ext cx="3984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FFCB1A7-3091-486B-AB1B-532CB429EE34}"/>
              </a:ext>
            </a:extLst>
          </p:cNvPr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FA4D5A-D8D4-4B7B-ABD8-E0D4506AB059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D473791-2240-4DA6-A43B-E96F70E6699C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9BE21F8-988F-4001-96E1-1972038C35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1ECFC63-1FC2-454D-AC14-EE8F0E9E8F75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99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D20F7312-1C8A-4D61-839E-1FA0E4D9D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8"/>
          <a:stretch>
            <a:fillRect/>
          </a:stretch>
        </p:blipFill>
        <p:spPr bwMode="auto">
          <a:xfrm>
            <a:off x="0" y="0"/>
            <a:ext cx="42306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984D968C-E8B2-4D53-9B8D-6D26F369620A}"/>
              </a:ext>
            </a:extLst>
          </p:cNvPr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925EDAD-6AD5-4A45-9F22-24B3FDF4C4A8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5D1DAF8-05B7-465A-B821-21212FDF2C06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8405D7EC-EADA-4882-A2A6-CFAA1E209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F2B664-1368-4FE9-B809-DD0E3195503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75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D9471EE-1355-4268-BAD2-4321DB4EFD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2"/>
          <a:stretch>
            <a:fillRect/>
          </a:stretch>
        </p:blipFill>
        <p:spPr bwMode="auto">
          <a:xfrm>
            <a:off x="-7938" y="0"/>
            <a:ext cx="42386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16333F03-C446-4BA6-849D-ECB31853AD04}"/>
              </a:ext>
            </a:extLst>
          </p:cNvPr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9D31D63-6DAE-4C34-8D4B-F75A796EF050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CCFC8ED-834B-432C-AFF0-DD6F590AB5AD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AAE697DA-9DF0-483D-A89F-9E3377E3F3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7A18BD-EA5D-4596-8324-D4EF3E67372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C78D44E-B8EA-4019-97A3-16EFBC1A51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22820"/>
          <a:stretch>
            <a:fillRect/>
          </a:stretch>
        </p:blipFill>
        <p:spPr bwMode="auto">
          <a:xfrm>
            <a:off x="0" y="0"/>
            <a:ext cx="404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3C5A2D2D-71FE-4375-B416-5D8C82F52104}"/>
              </a:ext>
            </a:extLst>
          </p:cNvPr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F4C2202-A665-4403-91FF-E4FE70DBA59F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F6DF03-716C-40F3-8978-7BD16F252DDD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C45A1CE-FE98-4F10-B044-A7EBAF1DA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FEC4153-08E7-4E27-B387-A0BB39589680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53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76A9EA8-2400-4D91-A3F3-5916377C7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>
            <a:fillRect/>
          </a:stretch>
        </p:blipFill>
        <p:spPr bwMode="auto">
          <a:xfrm>
            <a:off x="0" y="0"/>
            <a:ext cx="4032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4474BDE0-2E8B-4EFF-AEF7-2C7D59761633}"/>
              </a:ext>
            </a:extLst>
          </p:cNvPr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EED2618-AD53-47DA-9DC1-8707308C5E71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D11F022-DB99-4B37-B121-6CCBF0F91E62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8B752C72-DE74-42A7-ADDD-628F35F65C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7CD04F0-BE1A-4C85-BD57-351AE877DF81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6C4456-022C-4768-930E-6516F2FB10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>
            <a:fillRect/>
          </a:stretch>
        </p:blipFill>
        <p:spPr bwMode="auto">
          <a:xfrm>
            <a:off x="0" y="0"/>
            <a:ext cx="4197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48AB543-F60B-4CC9-8977-EE86FFC02CE3}"/>
              </a:ext>
            </a:extLst>
          </p:cNvPr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C93F9E-E715-4943-8267-C10ED2ED742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761B504-CAED-4C6D-A1C1-6A4119F5747C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283987CA-6EC4-4A9C-A0D6-25BBDD4894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0842F0-B52D-4C28-B66F-F8D8334ACA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9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D0947A3-EE80-4E91-B1B8-625D5A9DDD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7"/>
          <a:stretch>
            <a:fillRect/>
          </a:stretch>
        </p:blipFill>
        <p:spPr bwMode="auto">
          <a:xfrm>
            <a:off x="-25400" y="0"/>
            <a:ext cx="4165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37161933-B5A7-4B6E-8A9A-90CB9B41CB2E}"/>
              </a:ext>
            </a:extLst>
          </p:cNvPr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F4E15C0-3A37-462A-9616-CC962968BDE4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61767AE-3048-4933-97AA-63CA410F4205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0350EB7-64BB-4F18-991F-9C7C24A335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DDDECA1-A6C2-4242-8710-C7464926C1F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6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B63998-93A2-4847-8E00-9A0F9A3E57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90"/>
          <a:stretch>
            <a:fillRect/>
          </a:stretch>
        </p:blipFill>
        <p:spPr bwMode="auto">
          <a:xfrm>
            <a:off x="-25400" y="0"/>
            <a:ext cx="4148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FDC8BBC-7882-428C-8C56-4A04FCF42E38}"/>
              </a:ext>
            </a:extLst>
          </p:cNvPr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52C29B-14CA-4924-9B23-FE596898AD1E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6D234DB-816B-4109-A393-5325CA215923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0CDEFE00-5D1E-4FB6-B88D-44090BA095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AD665F5-7275-4CBF-BD3B-17399B850FC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06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1961E68-30BC-4466-8638-471F045172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1" t="31284" r="28561"/>
          <a:stretch>
            <a:fillRect/>
          </a:stretch>
        </p:blipFill>
        <p:spPr bwMode="auto">
          <a:xfrm>
            <a:off x="0" y="0"/>
            <a:ext cx="4140200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97F2E6D5-A43A-4E3C-83F7-8006C71FD812}"/>
              </a:ext>
            </a:extLst>
          </p:cNvPr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FD9A75-25AD-4DC4-B14B-ADECC93605B5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881267-8014-4C61-BCD1-2CBF2B68DEC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2FC677A-B0F4-4965-8635-393BF6067F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07E3796-FDC4-4011-8396-8A3B5CFD141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CCF7384-94F7-4625-9E43-9EF9751065C5}"/>
              </a:ext>
            </a:extLst>
          </p:cNvPr>
          <p:cNvSpPr txBox="1"/>
          <p:nvPr/>
        </p:nvSpPr>
        <p:spPr>
          <a:xfrm>
            <a:off x="5338763" y="26654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AF06992-B621-44B7-A034-0F137B0FFB84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7BD2C374-EC70-4AAB-A0F6-4C1703BE61DD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E39A52D-2E5E-446D-AFEE-A4AF4BE370BA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D908AF84-38CE-4917-9318-28463F7EB4C5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F9D2E836-99BE-45FB-9631-9160CE1F7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CA003B8-CF00-41B7-849C-D584F63869F4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708150"/>
            <a:ext cx="10547350" cy="17463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39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99D2578E-BE65-4C73-B663-E8BEB369E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1" r="25218"/>
          <a:stretch>
            <a:fillRect/>
          </a:stretch>
        </p:blipFill>
        <p:spPr bwMode="auto">
          <a:xfrm>
            <a:off x="-17463" y="0"/>
            <a:ext cx="4451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FCEB7C60-8C91-4BA0-872F-ACA746E30806}"/>
              </a:ext>
            </a:extLst>
          </p:cNvPr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31D20B-3F9A-40E8-AEEF-B730D5A5FA56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62E5600-CE64-4FF7-B0EE-38F6A6E118BE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13C4DE4D-E1BD-4FEE-9572-07DCA819B5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D1EBB7F-0F52-495A-9ED7-ECABDC3CC26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209A908-260B-460E-B556-65BA562BFD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85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3EA5F-857D-4623-A1BA-308E5EBD5E9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C7642E6-9C3A-425A-B50E-1A1867C510B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6B44EDD-0FE8-4F3A-B831-457EA44627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81AE1BB-32A9-460C-A3AE-931F796B8EF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59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>
            <a:extLst>
              <a:ext uri="{FF2B5EF4-FFF2-40B4-BE49-F238E27FC236}">
                <a16:creationId xmlns:a16="http://schemas.microsoft.com/office/drawing/2014/main" id="{07EA1996-5502-4DF0-9F7B-2E04D1B1CA87}"/>
              </a:ext>
            </a:extLst>
          </p:cNvPr>
          <p:cNvSpPr txBox="1"/>
          <p:nvPr/>
        </p:nvSpPr>
        <p:spPr>
          <a:xfrm>
            <a:off x="4862513" y="3225800"/>
            <a:ext cx="438150" cy="3063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6BF1449-38E8-4752-8BB0-31B655B90013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/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49860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DD7235B9-2035-42C1-B59E-308C7866FBC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E32819A-40B3-4C95-BD7A-5F309687EA49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090DF067-C7D5-4F37-981B-1E4A4BBCA0D2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A5AB151-3C5B-4AD3-B3BD-2AA299ED4B4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>
            <a:extLst>
              <a:ext uri="{FF2B5EF4-FFF2-40B4-BE49-F238E27FC236}">
                <a16:creationId xmlns:a16="http://schemas.microsoft.com/office/drawing/2014/main" id="{A1FE7AE0-9984-4A9C-B847-28AE89EBDA90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4CD6F535-12E4-47C5-BAAF-7A412018C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4F978F-B928-4236-94AA-D008B237AAEC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/>
          </p:nvPr>
        </p:nvSpPr>
        <p:spPr>
          <a:xfrm>
            <a:off x="1218690" y="25955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116702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104AF9DB-86DA-486B-BC18-FB9A45941BF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33FC869-0C1F-45EA-AECB-8873F289C623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C2093D87-4620-4BF1-B436-3C25510729EC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7DA3A94-122D-4A37-829F-AB1500F42932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49419BE-FACD-481B-900A-8178A7B1DA1F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FE5D999-E5E3-4B00-B3F6-31378860B40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CA48BF80-ADC6-47E1-97C3-F5FE82EF6BA8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B41A7B46-E558-4BED-9847-02F3DE688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C1B2141-0AB8-4642-80F9-BA23932F744F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4952246" y="2629541"/>
            <a:ext cx="6401554" cy="424732"/>
          </a:xfrm>
        </p:spPr>
        <p:txBody>
          <a:bodyPr lIns="0" anchor="b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3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93887FF4-2F1D-47BD-B6CE-4404F5E2B0C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B1B0C56-FDCA-428B-80BA-0D27698E7C2E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500FFEA-F868-4C2F-ADB5-F5CAB3C29F6D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BD4938C-15BB-4E6D-AD07-1648C154B6DB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F934FD-B774-4F29-87A7-E3EB57CC609D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B2DA0E2-BFC0-4976-9B96-95314D2E66A3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DB541DA-C9C8-4E92-8608-04A587326596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0" name="Shape 149">
            <a:extLst>
              <a:ext uri="{FF2B5EF4-FFF2-40B4-BE49-F238E27FC236}">
                <a16:creationId xmlns:a16="http://schemas.microsoft.com/office/drawing/2014/main" id="{B86C7222-9C46-40EE-9167-35B3E0397DF4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3538D25C-0F0B-4B8C-826B-9EC6702C8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806824" y="2603655"/>
            <a:ext cx="6401554" cy="4247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806824" y="3028387"/>
            <a:ext cx="6401554" cy="134754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07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0114D707-3463-4E5B-8234-1A415F751057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7416883-EADB-42C0-BFFA-B7AC24320007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>
            <a:extLst>
              <a:ext uri="{FF2B5EF4-FFF2-40B4-BE49-F238E27FC236}">
                <a16:creationId xmlns:a16="http://schemas.microsoft.com/office/drawing/2014/main" id="{0FDADCB9-13AB-49AC-A641-01F4CE3E9F83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8B59AF22-A5A3-47B8-AEE8-4377F8AF8E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0F4C879-7756-46B1-BF3F-12722D292A9E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82749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6346564" y="2568629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6346564" y="2191023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36664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>
            <a:extLst>
              <a:ext uri="{FF2B5EF4-FFF2-40B4-BE49-F238E27FC236}">
                <a16:creationId xmlns:a16="http://schemas.microsoft.com/office/drawing/2014/main" id="{0409602B-2ECC-4EBC-B4A0-9619671FDC2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8C7774B-0630-49A5-B32F-D635582C2737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4665E564-8C7C-444D-891E-7152E12CCA42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7AD1909-69DD-433B-B776-97C51165F871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5E790785-E9ED-4793-A100-CBB4E14A583D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9894016-CE73-4B18-B34D-BEA0326C732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CEAD6B30-F27B-4DB7-A768-B2710E96BE8B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9312D325-C880-4B2A-BD06-265BA5AF6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3321B2B-CCB5-41BB-9B74-1B34DD55310B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03444"/>
            <a:ext cx="3267235" cy="448637"/>
          </a:xfrm>
        </p:spPr>
        <p:txBody>
          <a:bodyPr l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/>
          </p:nvPr>
        </p:nvSpPr>
        <p:spPr>
          <a:xfrm>
            <a:off x="4399541" y="2111718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/>
          </p:nvPr>
        </p:nvSpPr>
        <p:spPr>
          <a:xfrm>
            <a:off x="8086565" y="2119992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/>
          </p:nvPr>
        </p:nvSpPr>
        <p:spPr>
          <a:xfrm>
            <a:off x="4399541" y="2575061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/>
          </p:nvPr>
        </p:nvSpPr>
        <p:spPr>
          <a:xfrm>
            <a:off x="8093355" y="2586006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0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A833A56F-45BE-4F60-A51A-5148CF6E23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3"/>
          <a:stretch>
            <a:fillRect/>
          </a:stretch>
        </p:blipFill>
        <p:spPr bwMode="auto">
          <a:xfrm>
            <a:off x="0" y="0"/>
            <a:ext cx="4460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4EA29F8-37B7-460D-9DD3-3D7D6F84B636}"/>
              </a:ext>
            </a:extLst>
          </p:cNvPr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91C2154-0C31-4031-910F-55EDD9545C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457541F-9DA5-40CB-BE7C-5BE7E8A8D40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7D7EB00-608B-4565-9A36-4BD3A0113F1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5425" y="635317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61B2B18-DE4B-4B4C-8155-CBA50B5087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9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23CD9ED0-32DE-467D-90B8-B2E859C7BA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r="23943"/>
          <a:stretch>
            <a:fillRect/>
          </a:stretch>
        </p:blipFill>
        <p:spPr bwMode="auto">
          <a:xfrm>
            <a:off x="-41275" y="0"/>
            <a:ext cx="45132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5F15B309-F7E5-4FB2-AE8F-3B8CAE451289}"/>
              </a:ext>
            </a:extLst>
          </p:cNvPr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2D176D-6B35-4DBC-806E-57E0C22BBB2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F8EC67D-FC36-4DFB-8DFA-388A77208209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D2C1DC3-E459-4FA1-9A25-D510DAC01F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F8F658-931B-4196-8096-9E1E9E886AD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59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4584F-7BB9-42B1-A66B-61E01C08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7EA6FF1-E2A1-40D2-9AD2-BD0036EE7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C2A-284C-4FBC-8AB1-68EB6548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0EB-30BC-481C-A399-F4D93FC88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43939-5344-4064-9B29-FBD748E5E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85FE9EF-A919-484C-BFD7-734CFE55E58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jpg"/><Relationship Id="rId7" Type="http://schemas.openxmlformats.org/officeDocument/2006/relationships/image" Target="../media/image36.pn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jp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ddyVerbruggen/nativescript-plugin-firebase" TargetMode="External"/><Relationship Id="rId2" Type="http://schemas.openxmlformats.org/officeDocument/2006/relationships/hyperlink" Target="https://firebase.google.com/docs/ml-kit/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jpg"/><Relationship Id="rId4" Type="http://schemas.openxmlformats.org/officeDocument/2006/relationships/hyperlink" Target="https://github.com/EddyVerbruggen/nativescript-plugin-firebase/blob/master/docs/ML_KIT.md" TargetMode="Externa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coursera.org/specializations/deep-learning" TargetMode="Externa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EddyVerbruggen/nativescript-plugin-firebase/blob/master/docs/ML_KIT.md" TargetMode="External"/><Relationship Id="rId3" Type="http://schemas.openxmlformats.org/officeDocument/2006/relationships/hyperlink" Target="https://docs.nativescript.org/" TargetMode="External"/><Relationship Id="rId7" Type="http://schemas.openxmlformats.org/officeDocument/2006/relationships/hyperlink" Target="https://github.com/EddyVerbruggen/nativescript-plugin-firebase" TargetMode="External"/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firebase.google.com/docs/ml-kit/" TargetMode="External"/><Relationship Id="rId5" Type="http://schemas.openxmlformats.org/officeDocument/2006/relationships/hyperlink" Target="https://github.com/liviualexandrubobocu/endava-ml-app" TargetMode="External"/><Relationship Id="rId4" Type="http://schemas.openxmlformats.org/officeDocument/2006/relationships/hyperlink" Target="https://www.nativescript.org/angular-mobile-landing-page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shaqian/Not-Hotdo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E3F3-637E-4104-A978-AA00725D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5" y="3403600"/>
            <a:ext cx="8782050" cy="10636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chemeClr val="accent1"/>
                </a:solidFill>
              </a:rPr>
              <a:t>Integrating Computer Vision Software in Native Mobile Apps</a:t>
            </a:r>
            <a:endParaRPr dirty="0">
              <a:solidFill>
                <a:schemeClr val="accent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E9BC-A9FB-44F2-97D4-4FC41DD08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93825" y="4533900"/>
            <a:ext cx="7254875" cy="1042988"/>
          </a:xfrm>
        </p:spPr>
        <p:txBody>
          <a:bodyPr rtlCol="0">
            <a:normAutofit fontScale="92500" lnSpcReduction="20000"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>
                <a:solidFill>
                  <a:schemeClr val="accent1"/>
                </a:solidFill>
              </a:rPr>
              <a:t>Written in Angular</a:t>
            </a:r>
          </a:p>
          <a:p>
            <a:pPr marL="0" indent="0">
              <a:buFont typeface="Arial" panose="020B0604020202020204" pitchFamily="34" charset="0"/>
              <a:buNone/>
              <a:defRPr/>
            </a:pPr>
            <a:endParaRPr lang="en-GB" dirty="0"/>
          </a:p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/>
              <a:t>Liviu Alexandru Bobocu, Software </a:t>
            </a:r>
            <a:r>
              <a:rPr lang="en-GB" dirty="0" err="1"/>
              <a:t>DEveloper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ONE SHARED APPLICATION, MULTIPLE DEVICES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6B33066-0138-4B7D-AA0E-724DA0D7E7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510" y="1633949"/>
            <a:ext cx="10528184" cy="387798"/>
          </a:xfrm>
        </p:spPr>
        <p:txBody>
          <a:bodyPr/>
          <a:lstStyle/>
          <a:p>
            <a:pPr algn="ctr"/>
            <a:r>
              <a:rPr lang="en-GB" dirty="0"/>
              <a:t>Take a decision again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AB1F35E-136F-4751-B5DF-39F07E909A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4242" y="2121076"/>
            <a:ext cx="8900719" cy="4443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18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ONE SHARED APPLICATION, MULTIPLE DEVICES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6B33066-0138-4B7D-AA0E-724DA0D7E7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510" y="1633949"/>
            <a:ext cx="10528184" cy="387798"/>
          </a:xfrm>
        </p:spPr>
        <p:txBody>
          <a:bodyPr/>
          <a:lstStyle/>
          <a:p>
            <a:pPr algn="ctr"/>
            <a:r>
              <a:rPr lang="en-GB" dirty="0"/>
              <a:t>Native		   		Native with scripting		            WEB VIEW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68F4995-55E5-4995-96A1-FA39CC08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2421067"/>
            <a:ext cx="1703223" cy="104652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A8A9B70-F309-4D8D-AB74-517BE4242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3624044"/>
            <a:ext cx="2079262" cy="50658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6E1999F0-DD37-4F13-AE3F-1A741D52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4600219"/>
            <a:ext cx="1996261" cy="62383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E99E5E2C-7DF9-4862-AFF0-EF3C7F85C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5224051"/>
            <a:ext cx="1822971" cy="1113314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2E98B849-B230-4F3A-86D4-25A32E1D0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32" y="2290088"/>
            <a:ext cx="1840540" cy="1840540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40942D0D-7F0B-4B71-845C-BFEBE8566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75" y="4043947"/>
            <a:ext cx="2826054" cy="1997078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58087544-A177-4339-A0F5-BDB88FDD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05" y="2630424"/>
            <a:ext cx="2314968" cy="1033468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FD868BC3-9BF0-457C-A638-3080A8D19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05" y="3783244"/>
            <a:ext cx="2257781" cy="2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68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ONE SHARED APPLICATION, MULTIPLE DEVICES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6B33066-0138-4B7D-AA0E-724DA0D7E7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336038" y="1619674"/>
            <a:ext cx="8054872" cy="387798"/>
          </a:xfrm>
        </p:spPr>
        <p:txBody>
          <a:bodyPr/>
          <a:lstStyle/>
          <a:p>
            <a:r>
              <a:rPr lang="en-GB" dirty="0"/>
              <a:t>SAME CODEBASE FOR WEB AND MOBILE (IOS AND ANDROID)</a:t>
            </a: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C4F9EEA1-AD8C-4987-BE1B-8EA6B024D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10731"/>
              </p:ext>
            </p:extLst>
          </p:nvPr>
        </p:nvGraphicFramePr>
        <p:xfrm>
          <a:off x="2032000" y="2086649"/>
          <a:ext cx="8128000" cy="3408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9107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32734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6288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088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Native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Native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9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3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82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5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Modules and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Same for Android and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Same for Android and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9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Component Templates(HTML and XML)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1760"/>
                  </a:ext>
                </a:extLst>
              </a:tr>
            </a:tbl>
          </a:graphicData>
        </a:graphic>
      </p:graphicFrame>
      <p:sp>
        <p:nvSpPr>
          <p:cNvPr id="4" name="CasetăText 3">
            <a:extLst>
              <a:ext uri="{FF2B5EF4-FFF2-40B4-BE49-F238E27FC236}">
                <a16:creationId xmlns:a16="http://schemas.microsoft.com/office/drawing/2014/main" id="{AF2FAFB8-8C42-4FB9-A33E-48A903AABBE0}"/>
              </a:ext>
            </a:extLst>
          </p:cNvPr>
          <p:cNvSpPr txBox="1"/>
          <p:nvPr/>
        </p:nvSpPr>
        <p:spPr>
          <a:xfrm>
            <a:off x="1847273" y="5661891"/>
            <a:ext cx="846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using </a:t>
            </a:r>
            <a:r>
              <a:rPr lang="en-GB" dirty="0" err="1"/>
              <a:t>NativeScript</a:t>
            </a:r>
            <a:r>
              <a:rPr lang="en-GB" dirty="0"/>
              <a:t> in a shared web/mobile application you can achieve up to 70 - 80% code reusability between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73456338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MACHINE LEARNING AND IOT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USING FIREBASE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4266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534242"/>
            <a:ext cx="12192000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Who makes this possible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46C87A4-CEE7-421D-BC3E-A66A2369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44" y="2525973"/>
            <a:ext cx="6716748" cy="372821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9306" y="1443142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RUNTIME</a:t>
            </a:r>
            <a:endParaRPr sz="32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45D0C3F-C06C-4C2E-BBBF-112449B1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26" y="2186708"/>
            <a:ext cx="9068499" cy="42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08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9306" y="1893171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NATIVESCRIPT CLI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548056D2-B43E-4CC6-8315-8ED335B46AEB}"/>
              </a:ext>
            </a:extLst>
          </p:cNvPr>
          <p:cNvSpPr txBox="1"/>
          <p:nvPr/>
        </p:nvSpPr>
        <p:spPr>
          <a:xfrm>
            <a:off x="1010653" y="2877954"/>
            <a:ext cx="10751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either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/>
              <a:t>nativescript</a:t>
            </a:r>
            <a:r>
              <a:rPr lang="en-GB" dirty="0"/>
              <a:t> &lt;command&gt; 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/>
              <a:t>tns</a:t>
            </a:r>
            <a:r>
              <a:rPr lang="en-GB" dirty="0"/>
              <a:t> &lt;command&gt;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Usual commands:</a:t>
            </a:r>
          </a:p>
          <a:p>
            <a:endParaRPr lang="en-GB" dirty="0"/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create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platform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install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run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debug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</a:t>
            </a:r>
            <a:r>
              <a:rPr lang="en-GB" dirty="0" err="1"/>
              <a:t>livesync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885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THE SCHEME IN </a:t>
            </a:r>
            <a:r>
              <a:rPr lang="en-GB" dirty="0" err="1">
                <a:solidFill>
                  <a:srgbClr val="FF0000"/>
                </a:solidFill>
              </a:rPr>
              <a:t>SCHEMAtics</a:t>
            </a:r>
            <a:endParaRPr lang="en-GB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USING FIREBASE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89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THE SCHEME IN SCHEMATICS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683446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Tool that helps Angular to bring Native to Life</a:t>
            </a:r>
            <a:endParaRPr sz="32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65D904C2-EC24-423E-BD0C-86DF380E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16" y="2381949"/>
            <a:ext cx="7390701" cy="41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1172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THE SCHEME IN SCHEMATICS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683446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CREATING AN ANGULAR APP WITH NATIVESCRIPT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046914" y="2592198"/>
            <a:ext cx="8036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NativeScript only</a:t>
            </a:r>
            <a:endParaRPr lang="en-GB"/>
          </a:p>
          <a:p>
            <a:br>
              <a:rPr lang="en-GB"/>
            </a:br>
            <a:r>
              <a:rPr lang="en-GB"/>
              <a:t>ng new --collection=@nativescript/schematics my-mobile-app</a:t>
            </a:r>
          </a:p>
          <a:p>
            <a:br>
              <a:rPr lang="en-GB"/>
            </a:br>
            <a:br>
              <a:rPr lang="en-GB"/>
            </a:br>
            <a:r>
              <a:rPr lang="en-GB" b="1"/>
              <a:t>NativeScript shared web and mobile</a:t>
            </a:r>
            <a:endParaRPr lang="en-GB"/>
          </a:p>
          <a:p>
            <a:br>
              <a:rPr lang="en-GB"/>
            </a:br>
            <a:r>
              <a:rPr lang="en-GB"/>
              <a:t>ng new --collection=@nativescript/schematics my-shared-app --shared</a:t>
            </a:r>
          </a:p>
          <a:p>
            <a:br>
              <a:rPr lang="en-GB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7721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MACHINE LEARNING AND IOT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USING FIREBASE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785142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THE SCHEME IN SCHEMATICS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Having the same codebase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have the same codebase: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modules with different extensions (</a:t>
            </a:r>
            <a:r>
              <a:rPr lang="en-GB" b="1" dirty="0">
                <a:solidFill>
                  <a:schemeClr val="accent1"/>
                </a:solidFill>
              </a:rPr>
              <a:t>.</a:t>
            </a:r>
            <a:r>
              <a:rPr lang="en-GB" b="1" dirty="0" err="1">
                <a:solidFill>
                  <a:schemeClr val="accent1"/>
                </a:solidFill>
              </a:rPr>
              <a:t>ts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.</a:t>
            </a:r>
            <a:r>
              <a:rPr lang="en-GB" b="1" dirty="0" err="1">
                <a:solidFill>
                  <a:schemeClr val="accent1"/>
                </a:solidFill>
              </a:rPr>
              <a:t>tns.ts</a:t>
            </a:r>
            <a:r>
              <a:rPr lang="en-GB" dirty="0"/>
              <a:t>) + </a:t>
            </a:r>
            <a:r>
              <a:rPr lang="en-GB" dirty="0" err="1"/>
              <a:t>achiving</a:t>
            </a:r>
            <a:r>
              <a:rPr lang="en-GB" dirty="0"/>
              <a:t> routing for each type of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templates with different extensions (</a:t>
            </a:r>
            <a:r>
              <a:rPr lang="en-GB" b="1" dirty="0">
                <a:solidFill>
                  <a:schemeClr val="accent1"/>
                </a:solidFill>
              </a:rPr>
              <a:t>.html </a:t>
            </a: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.tns.html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all others Components, Services, libraries and backend), everything remains the same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530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accent1"/>
                </a:solidFill>
              </a:rPr>
              <a:t>USING FIREBASE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252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USING FIREBASE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A WEB Framework in The GOOGLE ECOSYSTEM</a:t>
            </a:r>
            <a:endParaRPr sz="32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193B7D0-E410-4254-B88F-33CD21C1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18" y="2420393"/>
            <a:ext cx="4252231" cy="1196790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F679ADB3-A082-4412-A261-E2AD22865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0170" y="3973189"/>
            <a:ext cx="1661272" cy="1661272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BF7A5BE-6525-437A-8389-10C41E3DC1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442" y="3725929"/>
            <a:ext cx="3476302" cy="1955420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6D0323B2-B9AC-417F-AF16-FE72A9E0C3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950" y="3192139"/>
            <a:ext cx="2914650" cy="1562100"/>
          </a:xfrm>
          <a:prstGeom prst="rect">
            <a:avLst/>
          </a:prstGeom>
        </p:spPr>
      </p:pic>
      <p:cxnSp>
        <p:nvCxnSpPr>
          <p:cNvPr id="14" name="Conector drept cu săgeată 13">
            <a:extLst>
              <a:ext uri="{FF2B5EF4-FFF2-40B4-BE49-F238E27FC236}">
                <a16:creationId xmlns:a16="http://schemas.microsoft.com/office/drawing/2014/main" id="{40A3E99B-D85E-4C27-BD8E-59D3771630D2}"/>
              </a:ext>
            </a:extLst>
          </p:cNvPr>
          <p:cNvCxnSpPr/>
          <p:nvPr/>
        </p:nvCxnSpPr>
        <p:spPr>
          <a:xfrm flipV="1">
            <a:off x="4544391" y="3509006"/>
            <a:ext cx="2214693" cy="2969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drept cu săgeată 15">
            <a:extLst>
              <a:ext uri="{FF2B5EF4-FFF2-40B4-BE49-F238E27FC236}">
                <a16:creationId xmlns:a16="http://schemas.microsoft.com/office/drawing/2014/main" id="{344C88C6-CCAE-4123-9E54-062CB53D525D}"/>
              </a:ext>
            </a:extLst>
          </p:cNvPr>
          <p:cNvCxnSpPr/>
          <p:nvPr/>
        </p:nvCxnSpPr>
        <p:spPr>
          <a:xfrm>
            <a:off x="4526543" y="3805935"/>
            <a:ext cx="2399818" cy="11900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rept cu săgeată 17">
            <a:extLst>
              <a:ext uri="{FF2B5EF4-FFF2-40B4-BE49-F238E27FC236}">
                <a16:creationId xmlns:a16="http://schemas.microsoft.com/office/drawing/2014/main" id="{4B8F0C46-AC42-464D-9D4B-B27E6F9A3EBD}"/>
              </a:ext>
            </a:extLst>
          </p:cNvPr>
          <p:cNvCxnSpPr>
            <a:cxnSpLocks/>
          </p:cNvCxnSpPr>
          <p:nvPr/>
        </p:nvCxnSpPr>
        <p:spPr>
          <a:xfrm>
            <a:off x="4513277" y="3805935"/>
            <a:ext cx="5150840" cy="7325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83261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FIREBASE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A WEB Framework in The GOOGLE ECOSYSTEM</a:t>
            </a:r>
            <a:endParaRPr sz="32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193B7D0-E410-4254-B88F-33CD21C1A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1418" y="2765807"/>
            <a:ext cx="4252231" cy="1196790"/>
          </a:xfrm>
          <a:prstGeom prst="rect">
            <a:avLst/>
          </a:prstGeom>
        </p:spPr>
      </p:pic>
      <p:sp>
        <p:nvSpPr>
          <p:cNvPr id="2" name="CasetăText 1">
            <a:extLst>
              <a:ext uri="{FF2B5EF4-FFF2-40B4-BE49-F238E27FC236}">
                <a16:creationId xmlns:a16="http://schemas.microsoft.com/office/drawing/2014/main" id="{07124F7C-F704-4E70-87DE-10F324CF3D00}"/>
              </a:ext>
            </a:extLst>
          </p:cNvPr>
          <p:cNvSpPr txBox="1"/>
          <p:nvPr/>
        </p:nvSpPr>
        <p:spPr>
          <a:xfrm>
            <a:off x="1409350" y="2765807"/>
            <a:ext cx="500822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fully fledged backend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databases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Provides serverless solutions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Integrates awesomely with Angular, Google Cloud, and </a:t>
            </a:r>
            <a:r>
              <a:rPr lang="en-GB" dirty="0" err="1"/>
              <a:t>Tensorflow</a:t>
            </a:r>
            <a:r>
              <a:rPr lang="en-GB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2587614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FIREBASE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EF924DEF-D7E2-4A33-BF40-C0101A0115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918" y="1528336"/>
            <a:ext cx="6736163" cy="5169326"/>
          </a:xfrm>
          <a:prstGeom prst="rect">
            <a:avLst/>
          </a:prstGeom>
        </p:spPr>
      </p:pic>
      <p:cxnSp>
        <p:nvCxnSpPr>
          <p:cNvPr id="10" name="Conector drept cu săgeată 9">
            <a:extLst>
              <a:ext uri="{FF2B5EF4-FFF2-40B4-BE49-F238E27FC236}">
                <a16:creationId xmlns:a16="http://schemas.microsoft.com/office/drawing/2014/main" id="{A0C89EA8-A516-4D0E-92C6-59995997A436}"/>
              </a:ext>
            </a:extLst>
          </p:cNvPr>
          <p:cNvCxnSpPr/>
          <p:nvPr/>
        </p:nvCxnSpPr>
        <p:spPr>
          <a:xfrm flipV="1">
            <a:off x="1211263" y="3632433"/>
            <a:ext cx="1516655" cy="461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asetăText 10">
            <a:extLst>
              <a:ext uri="{FF2B5EF4-FFF2-40B4-BE49-F238E27FC236}">
                <a16:creationId xmlns:a16="http://schemas.microsoft.com/office/drawing/2014/main" id="{35D1066F-EB69-43A4-B7CD-BCADEF750A09}"/>
              </a:ext>
            </a:extLst>
          </p:cNvPr>
          <p:cNvSpPr txBox="1"/>
          <p:nvPr/>
        </p:nvSpPr>
        <p:spPr>
          <a:xfrm>
            <a:off x="343949" y="4269996"/>
            <a:ext cx="18791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accent1"/>
                </a:solidFill>
              </a:rPr>
              <a:t>We’re going to use this!</a:t>
            </a:r>
          </a:p>
        </p:txBody>
      </p:sp>
    </p:spTree>
    <p:extLst>
      <p:ext uri="{BB962C8B-B14F-4D97-AF65-F5344CB8AC3E}">
        <p14:creationId xmlns:p14="http://schemas.microsoft.com/office/powerpoint/2010/main" val="42114585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FIREBASE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26816D57-4BC6-4770-A65D-B02174ED4A5A}"/>
              </a:ext>
            </a:extLst>
          </p:cNvPr>
          <p:cNvSpPr txBox="1"/>
          <p:nvPr/>
        </p:nvSpPr>
        <p:spPr>
          <a:xfrm>
            <a:off x="1211263" y="2080470"/>
            <a:ext cx="5105648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solidFill>
                  <a:schemeClr val="accent1"/>
                </a:solidFill>
              </a:rPr>
              <a:t>Links in handy</a:t>
            </a:r>
          </a:p>
          <a:p>
            <a:endParaRPr lang="en-GB" dirty="0"/>
          </a:p>
          <a:p>
            <a:r>
              <a:rPr lang="en-GB" dirty="0"/>
              <a:t>Firebase ML Kit</a:t>
            </a:r>
          </a:p>
          <a:p>
            <a:r>
              <a:rPr lang="en-GB" dirty="0">
                <a:hlinkClick r:id="rId2"/>
              </a:rPr>
              <a:t>https://firebase.google.com/docs/ml-kit/</a:t>
            </a:r>
            <a:endParaRPr lang="en-GB" dirty="0"/>
          </a:p>
          <a:p>
            <a:endParaRPr lang="en-GB" dirty="0"/>
          </a:p>
          <a:p>
            <a:r>
              <a:rPr lang="en-GB" dirty="0"/>
              <a:t>Firebase </a:t>
            </a:r>
            <a:r>
              <a:rPr lang="en-GB" dirty="0" err="1"/>
              <a:t>NativeScript</a:t>
            </a:r>
            <a:r>
              <a:rPr lang="en-GB" dirty="0"/>
              <a:t> Wrapper</a:t>
            </a:r>
          </a:p>
          <a:p>
            <a:r>
              <a:rPr lang="en-GB" dirty="0">
                <a:solidFill>
                  <a:schemeClr val="accent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https://github.com/EddyVerbruggen/nativescript-plugin-firebase</a:t>
            </a:r>
            <a:endParaRPr lang="en-GB" dirty="0">
              <a:solidFill>
                <a:schemeClr val="accent1"/>
              </a:solidFill>
            </a:endParaRPr>
          </a:p>
          <a:p>
            <a:endParaRPr lang="en-GB" dirty="0"/>
          </a:p>
          <a:p>
            <a:r>
              <a:rPr lang="en-GB" dirty="0"/>
              <a:t>Firebase </a:t>
            </a:r>
            <a:r>
              <a:rPr lang="en-GB" dirty="0" err="1"/>
              <a:t>NativeScript</a:t>
            </a:r>
            <a:r>
              <a:rPr lang="en-GB" dirty="0"/>
              <a:t> ML Kit Wrapper</a:t>
            </a:r>
          </a:p>
          <a:p>
            <a:r>
              <a:rPr lang="en-GB" dirty="0">
                <a:hlinkClick r:id="rId4"/>
              </a:rPr>
              <a:t>https://github.com/EddyVerbruggen/nativescript-plugin-firebase/blob/master/docs/ML_KIT.md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24131CD2-0729-47E9-AF9C-F7B0F7D06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576" y="2843014"/>
            <a:ext cx="4839517" cy="2722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295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FIREBASE CLOUD LABELLING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071FD6EF-27EC-40C2-951E-296CEE1410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356" y="1426128"/>
            <a:ext cx="6938454" cy="467266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8" name="Conector drept cu săgeată 7">
            <a:extLst>
              <a:ext uri="{FF2B5EF4-FFF2-40B4-BE49-F238E27FC236}">
                <a16:creationId xmlns:a16="http://schemas.microsoft.com/office/drawing/2014/main" id="{04AA6D72-2354-41C9-8337-3CA123A30B48}"/>
              </a:ext>
            </a:extLst>
          </p:cNvPr>
          <p:cNvCxnSpPr>
            <a:cxnSpLocks/>
          </p:cNvCxnSpPr>
          <p:nvPr/>
        </p:nvCxnSpPr>
        <p:spPr>
          <a:xfrm flipV="1">
            <a:off x="1820091" y="1954927"/>
            <a:ext cx="2739310" cy="387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rept cu săgeată 10">
            <a:extLst>
              <a:ext uri="{FF2B5EF4-FFF2-40B4-BE49-F238E27FC236}">
                <a16:creationId xmlns:a16="http://schemas.microsoft.com/office/drawing/2014/main" id="{E3B6BB3A-5F8D-4173-A7AC-239B239948E1}"/>
              </a:ext>
            </a:extLst>
          </p:cNvPr>
          <p:cNvCxnSpPr>
            <a:cxnSpLocks/>
          </p:cNvCxnSpPr>
          <p:nvPr/>
        </p:nvCxnSpPr>
        <p:spPr>
          <a:xfrm flipV="1">
            <a:off x="2701255" y="2643449"/>
            <a:ext cx="2025926" cy="3077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330F0255-780F-4D6F-B673-B690C8F649D2}"/>
              </a:ext>
            </a:extLst>
          </p:cNvPr>
          <p:cNvCxnSpPr>
            <a:cxnSpLocks/>
          </p:cNvCxnSpPr>
          <p:nvPr/>
        </p:nvCxnSpPr>
        <p:spPr>
          <a:xfrm flipV="1">
            <a:off x="2340528" y="3682768"/>
            <a:ext cx="2407641" cy="4110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0A62DDDF-C8D3-4515-9570-0F353FF6CA24}"/>
              </a:ext>
            </a:extLst>
          </p:cNvPr>
          <p:cNvCxnSpPr>
            <a:cxnSpLocks/>
          </p:cNvCxnSpPr>
          <p:nvPr/>
        </p:nvCxnSpPr>
        <p:spPr>
          <a:xfrm flipV="1">
            <a:off x="2466364" y="4630725"/>
            <a:ext cx="2281805" cy="7382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tăText 23">
            <a:extLst>
              <a:ext uri="{FF2B5EF4-FFF2-40B4-BE49-F238E27FC236}">
                <a16:creationId xmlns:a16="http://schemas.microsoft.com/office/drawing/2014/main" id="{5895C550-428D-4F32-B0C1-2311C5CF1D42}"/>
              </a:ext>
            </a:extLst>
          </p:cNvPr>
          <p:cNvSpPr txBox="1"/>
          <p:nvPr/>
        </p:nvSpPr>
        <p:spPr>
          <a:xfrm>
            <a:off x="536896" y="2076421"/>
            <a:ext cx="14399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1. Import dependencies.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465EEC60-768F-446B-A96E-A5BE7B7DCAD4}"/>
              </a:ext>
            </a:extLst>
          </p:cNvPr>
          <p:cNvSpPr txBox="1"/>
          <p:nvPr/>
        </p:nvSpPr>
        <p:spPr>
          <a:xfrm>
            <a:off x="507521" y="2837542"/>
            <a:ext cx="2554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2. We use the </a:t>
            </a:r>
            <a:r>
              <a:rPr lang="en-GB" sz="1400" dirty="0" err="1">
                <a:solidFill>
                  <a:schemeClr val="accent1"/>
                </a:solidFill>
              </a:rPr>
              <a:t>nativescript</a:t>
            </a:r>
            <a:r>
              <a:rPr lang="en-GB" sz="1400" dirty="0">
                <a:solidFill>
                  <a:schemeClr val="accent1"/>
                </a:solidFill>
              </a:rPr>
              <a:t> camera to take a picture with our mobile phone.</a:t>
            </a:r>
          </a:p>
        </p:txBody>
      </p:sp>
      <p:sp>
        <p:nvSpPr>
          <p:cNvPr id="26" name="CasetăText 25">
            <a:extLst>
              <a:ext uri="{FF2B5EF4-FFF2-40B4-BE49-F238E27FC236}">
                <a16:creationId xmlns:a16="http://schemas.microsoft.com/office/drawing/2014/main" id="{13ECCBE3-1F40-4B15-8C07-F14A47168C90}"/>
              </a:ext>
            </a:extLst>
          </p:cNvPr>
          <p:cNvSpPr txBox="1"/>
          <p:nvPr/>
        </p:nvSpPr>
        <p:spPr>
          <a:xfrm>
            <a:off x="536896" y="3942826"/>
            <a:ext cx="21349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3. We use the image asset resulted from using our mobile camera and create an image source from it.</a:t>
            </a:r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60449496-8B31-4C92-A77A-7BA8725E8366}"/>
              </a:ext>
            </a:extLst>
          </p:cNvPr>
          <p:cNvSpPr txBox="1"/>
          <p:nvPr/>
        </p:nvSpPr>
        <p:spPr>
          <a:xfrm>
            <a:off x="566243" y="5299069"/>
            <a:ext cx="228180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4. We use our firebase classifier to label the image source resulted from using our camera and then process the results.</a:t>
            </a:r>
          </a:p>
        </p:txBody>
      </p:sp>
    </p:spTree>
    <p:extLst>
      <p:ext uri="{BB962C8B-B14F-4D97-AF65-F5344CB8AC3E}">
        <p14:creationId xmlns:p14="http://schemas.microsoft.com/office/powerpoint/2010/main" val="129670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ine 3">
            <a:extLst>
              <a:ext uri="{FF2B5EF4-FFF2-40B4-BE49-F238E27FC236}">
                <a16:creationId xmlns:a16="http://schemas.microsoft.com/office/drawing/2014/main" id="{494D28C4-0079-4267-B784-5AE5FAA455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3032" y="1417742"/>
            <a:ext cx="9358968" cy="544025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FIREBASE USING CUSTOM CLASSIFIER</a:t>
            </a:r>
            <a:endParaRPr dirty="0">
              <a:solidFill>
                <a:schemeClr val="tx1"/>
              </a:solidFill>
            </a:endParaRPr>
          </a:p>
        </p:txBody>
      </p:sp>
      <p:cxnSp>
        <p:nvCxnSpPr>
          <p:cNvPr id="8" name="Conector drept cu săgeată 7">
            <a:extLst>
              <a:ext uri="{FF2B5EF4-FFF2-40B4-BE49-F238E27FC236}">
                <a16:creationId xmlns:a16="http://schemas.microsoft.com/office/drawing/2014/main" id="{04AA6D72-2354-41C9-8337-3CA123A30B48}"/>
              </a:ext>
            </a:extLst>
          </p:cNvPr>
          <p:cNvCxnSpPr>
            <a:cxnSpLocks/>
          </p:cNvCxnSpPr>
          <p:nvPr/>
        </p:nvCxnSpPr>
        <p:spPr>
          <a:xfrm flipV="1">
            <a:off x="1329640" y="2083964"/>
            <a:ext cx="1518408" cy="21369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drept cu săgeată 10">
            <a:extLst>
              <a:ext uri="{FF2B5EF4-FFF2-40B4-BE49-F238E27FC236}">
                <a16:creationId xmlns:a16="http://schemas.microsoft.com/office/drawing/2014/main" id="{E3B6BB3A-5F8D-4173-A7AC-239B239948E1}"/>
              </a:ext>
            </a:extLst>
          </p:cNvPr>
          <p:cNvCxnSpPr>
            <a:cxnSpLocks/>
          </p:cNvCxnSpPr>
          <p:nvPr/>
        </p:nvCxnSpPr>
        <p:spPr>
          <a:xfrm flipV="1">
            <a:off x="1627464" y="2567866"/>
            <a:ext cx="1205568" cy="448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rept cu săgeată 12">
            <a:extLst>
              <a:ext uri="{FF2B5EF4-FFF2-40B4-BE49-F238E27FC236}">
                <a16:creationId xmlns:a16="http://schemas.microsoft.com/office/drawing/2014/main" id="{330F0255-780F-4D6F-B673-B690C8F649D2}"/>
              </a:ext>
            </a:extLst>
          </p:cNvPr>
          <p:cNvCxnSpPr>
            <a:cxnSpLocks/>
          </p:cNvCxnSpPr>
          <p:nvPr/>
        </p:nvCxnSpPr>
        <p:spPr>
          <a:xfrm flipV="1">
            <a:off x="1935409" y="3571890"/>
            <a:ext cx="1159589" cy="4146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rept cu săgeată 16">
            <a:extLst>
              <a:ext uri="{FF2B5EF4-FFF2-40B4-BE49-F238E27FC236}">
                <a16:creationId xmlns:a16="http://schemas.microsoft.com/office/drawing/2014/main" id="{0A62DDDF-C8D3-4515-9570-0F353FF6CA24}"/>
              </a:ext>
            </a:extLst>
          </p:cNvPr>
          <p:cNvCxnSpPr>
            <a:cxnSpLocks/>
          </p:cNvCxnSpPr>
          <p:nvPr/>
        </p:nvCxnSpPr>
        <p:spPr>
          <a:xfrm flipV="1">
            <a:off x="1142992" y="4387881"/>
            <a:ext cx="1986714" cy="9361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asetăText 23">
            <a:extLst>
              <a:ext uri="{FF2B5EF4-FFF2-40B4-BE49-F238E27FC236}">
                <a16:creationId xmlns:a16="http://schemas.microsoft.com/office/drawing/2014/main" id="{5895C550-428D-4F32-B0C1-2311C5CF1D42}"/>
              </a:ext>
            </a:extLst>
          </p:cNvPr>
          <p:cNvSpPr txBox="1"/>
          <p:nvPr/>
        </p:nvSpPr>
        <p:spPr>
          <a:xfrm>
            <a:off x="142358" y="2053974"/>
            <a:ext cx="14851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1. Import dependencies.</a:t>
            </a:r>
          </a:p>
        </p:txBody>
      </p:sp>
      <p:sp>
        <p:nvSpPr>
          <p:cNvPr id="25" name="CasetăText 24">
            <a:extLst>
              <a:ext uri="{FF2B5EF4-FFF2-40B4-BE49-F238E27FC236}">
                <a16:creationId xmlns:a16="http://schemas.microsoft.com/office/drawing/2014/main" id="{465EEC60-768F-446B-A96E-A5BE7B7DCAD4}"/>
              </a:ext>
            </a:extLst>
          </p:cNvPr>
          <p:cNvSpPr txBox="1"/>
          <p:nvPr/>
        </p:nvSpPr>
        <p:spPr>
          <a:xfrm>
            <a:off x="132135" y="3016040"/>
            <a:ext cx="255443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2. We use the </a:t>
            </a:r>
            <a:r>
              <a:rPr lang="en-GB" sz="1400" dirty="0" err="1">
                <a:solidFill>
                  <a:schemeClr val="accent1"/>
                </a:solidFill>
              </a:rPr>
              <a:t>nativescript</a:t>
            </a:r>
            <a:r>
              <a:rPr lang="en-GB" sz="1400" dirty="0">
                <a:solidFill>
                  <a:schemeClr val="accent1"/>
                </a:solidFill>
              </a:rPr>
              <a:t> camera to take a picture with our mobile phone.</a:t>
            </a:r>
          </a:p>
        </p:txBody>
      </p:sp>
      <p:sp>
        <p:nvSpPr>
          <p:cNvPr id="26" name="CasetăText 25">
            <a:extLst>
              <a:ext uri="{FF2B5EF4-FFF2-40B4-BE49-F238E27FC236}">
                <a16:creationId xmlns:a16="http://schemas.microsoft.com/office/drawing/2014/main" id="{13ECCBE3-1F40-4B15-8C07-F14A47168C90}"/>
              </a:ext>
            </a:extLst>
          </p:cNvPr>
          <p:cNvSpPr txBox="1"/>
          <p:nvPr/>
        </p:nvSpPr>
        <p:spPr>
          <a:xfrm>
            <a:off x="137822" y="3888306"/>
            <a:ext cx="213498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3. We use the image asset resulted from using our mobile camera and create an image source from it.</a:t>
            </a:r>
          </a:p>
        </p:txBody>
      </p:sp>
      <p:sp>
        <p:nvSpPr>
          <p:cNvPr id="28" name="CasetăText 27">
            <a:extLst>
              <a:ext uri="{FF2B5EF4-FFF2-40B4-BE49-F238E27FC236}">
                <a16:creationId xmlns:a16="http://schemas.microsoft.com/office/drawing/2014/main" id="{60449496-8B31-4C92-A77A-7BA8725E8366}"/>
              </a:ext>
            </a:extLst>
          </p:cNvPr>
          <p:cNvSpPr txBox="1"/>
          <p:nvPr/>
        </p:nvSpPr>
        <p:spPr>
          <a:xfrm>
            <a:off x="142358" y="5318273"/>
            <a:ext cx="261744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400" dirty="0">
                <a:solidFill>
                  <a:schemeClr val="accent1"/>
                </a:solidFill>
              </a:rPr>
              <a:t>4. We use our firebase custom trained classifier and our custom labels in order to label our image</a:t>
            </a:r>
          </a:p>
        </p:txBody>
      </p:sp>
    </p:spTree>
    <p:extLst>
      <p:ext uri="{BB962C8B-B14F-4D97-AF65-F5344CB8AC3E}">
        <p14:creationId xmlns:p14="http://schemas.microsoft.com/office/powerpoint/2010/main" val="10977509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Intuition about DEEP NETWORKS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2434EAC5-B0D8-49C3-97E9-E0F6DBCDE3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029" y="1324855"/>
            <a:ext cx="8449854" cy="3410426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0F73899D-511C-4B09-B95D-347C64E289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036" y="4735281"/>
            <a:ext cx="3720750" cy="2094944"/>
          </a:xfrm>
          <a:prstGeom prst="rect">
            <a:avLst/>
          </a:prstGeom>
        </p:spPr>
      </p:pic>
      <p:sp>
        <p:nvSpPr>
          <p:cNvPr id="12" name="CasetăText 11">
            <a:extLst>
              <a:ext uri="{FF2B5EF4-FFF2-40B4-BE49-F238E27FC236}">
                <a16:creationId xmlns:a16="http://schemas.microsoft.com/office/drawing/2014/main" id="{828B4F0B-06E7-4278-B14C-49E2B49788AA}"/>
              </a:ext>
            </a:extLst>
          </p:cNvPr>
          <p:cNvSpPr txBox="1"/>
          <p:nvPr/>
        </p:nvSpPr>
        <p:spPr>
          <a:xfrm>
            <a:off x="1082180" y="5071480"/>
            <a:ext cx="7038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Strengthen your machine learning knowledge on Coursera with Andrew Ng -&gt; </a:t>
            </a:r>
            <a:r>
              <a:rPr lang="en-GB" dirty="0">
                <a:hlinkClick r:id="rId4"/>
              </a:rPr>
              <a:t>https://www.coursera.org/specializations/deep-learning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86732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USING FIREBASE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721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831169" y="2306973"/>
            <a:ext cx="49495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0E4B89C1-C7B8-4BFD-9873-727BCD4F44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0135" y="1328985"/>
            <a:ext cx="9151730" cy="51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8000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tx1"/>
                </a:solidFill>
              </a:rPr>
              <a:t>Further Readings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Docs and Application Link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A0DBA85-09FC-4F77-85C7-8FE4F29C0706}"/>
              </a:ext>
            </a:extLst>
          </p:cNvPr>
          <p:cNvSpPr txBox="1"/>
          <p:nvPr/>
        </p:nvSpPr>
        <p:spPr>
          <a:xfrm>
            <a:off x="1211263" y="2558473"/>
            <a:ext cx="1050968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dirty="0"/>
              <a:t>Angular Documentation:</a:t>
            </a:r>
          </a:p>
          <a:p>
            <a:r>
              <a:rPr lang="en-GB" sz="1100" dirty="0">
                <a:hlinkClick r:id="rId2"/>
              </a:rPr>
              <a:t>https://angular.io/docs</a:t>
            </a:r>
            <a:endParaRPr lang="en-GB" sz="1100" dirty="0"/>
          </a:p>
          <a:p>
            <a:endParaRPr lang="en-GB" sz="1100" dirty="0"/>
          </a:p>
          <a:p>
            <a:r>
              <a:rPr lang="en-GB" sz="1100" dirty="0" err="1"/>
              <a:t>NativeScript</a:t>
            </a:r>
            <a:r>
              <a:rPr lang="en-GB" sz="1100" dirty="0"/>
              <a:t> Documentation</a:t>
            </a:r>
          </a:p>
          <a:p>
            <a:r>
              <a:rPr lang="en-GB" sz="1100" dirty="0">
                <a:hlinkClick r:id="rId3"/>
              </a:rPr>
              <a:t>https://docs.nativescript.org/</a:t>
            </a:r>
            <a:endParaRPr lang="en-GB" sz="1100" dirty="0"/>
          </a:p>
          <a:p>
            <a:endParaRPr lang="en-GB" sz="1100" dirty="0"/>
          </a:p>
          <a:p>
            <a:r>
              <a:rPr lang="en-GB" sz="1100" dirty="0"/>
              <a:t>Angular Integration with </a:t>
            </a:r>
            <a:r>
              <a:rPr lang="en-GB" sz="1100" dirty="0" err="1"/>
              <a:t>NativeScript</a:t>
            </a:r>
            <a:endParaRPr lang="en-GB" sz="1100" dirty="0"/>
          </a:p>
          <a:p>
            <a:r>
              <a:rPr lang="en-GB" sz="1100" dirty="0">
                <a:hlinkClick r:id="rId4"/>
              </a:rPr>
              <a:t>https://www.nativescript.org/angular-mobile-landing-page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r>
              <a:rPr lang="en-GB" sz="1100" b="1" dirty="0" err="1"/>
              <a:t>Endava</a:t>
            </a:r>
            <a:r>
              <a:rPr lang="en-GB" sz="1100" b="1" dirty="0"/>
              <a:t> ML APP</a:t>
            </a:r>
            <a:r>
              <a:rPr lang="en-GB" sz="1100" dirty="0"/>
              <a:t>:</a:t>
            </a:r>
          </a:p>
          <a:p>
            <a:r>
              <a:rPr lang="en-GB" sz="1100" dirty="0">
                <a:hlinkClick r:id="rId5"/>
              </a:rPr>
              <a:t>https://github.com/liviualexandrubobocu/endava-ml-app</a:t>
            </a:r>
            <a:endParaRPr lang="en-GB" sz="1100" dirty="0"/>
          </a:p>
          <a:p>
            <a:endParaRPr lang="en-GB" sz="1100" dirty="0"/>
          </a:p>
          <a:p>
            <a:r>
              <a:rPr lang="en-GB" sz="1100" dirty="0"/>
              <a:t>Firebase ML Kit</a:t>
            </a:r>
          </a:p>
          <a:p>
            <a:r>
              <a:rPr lang="en-GB" sz="1100" dirty="0">
                <a:hlinkClick r:id="rId6"/>
              </a:rPr>
              <a:t>https://firebase.google.com/docs/ml-kit/</a:t>
            </a:r>
            <a:endParaRPr lang="en-GB" sz="1100" dirty="0"/>
          </a:p>
          <a:p>
            <a:endParaRPr lang="en-GB" sz="1100" dirty="0"/>
          </a:p>
          <a:p>
            <a:r>
              <a:rPr lang="en-GB" sz="1100" dirty="0"/>
              <a:t>Firebase </a:t>
            </a:r>
            <a:r>
              <a:rPr lang="en-GB" sz="1100" dirty="0" err="1"/>
              <a:t>NativeScript</a:t>
            </a:r>
            <a:r>
              <a:rPr lang="en-GB" sz="1100" dirty="0"/>
              <a:t> Wrapper</a:t>
            </a:r>
          </a:p>
          <a:p>
            <a:r>
              <a:rPr lang="en-GB" sz="11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https://github.com/EddyVerbruggen/nativescript-plugin-firebase</a:t>
            </a:r>
            <a:endParaRPr lang="en-GB" sz="1100" dirty="0">
              <a:solidFill>
                <a:schemeClr val="accent1"/>
              </a:solidFill>
            </a:endParaRPr>
          </a:p>
          <a:p>
            <a:endParaRPr lang="en-GB" sz="1100" dirty="0"/>
          </a:p>
          <a:p>
            <a:r>
              <a:rPr lang="en-GB" sz="1100" dirty="0"/>
              <a:t>Firebase </a:t>
            </a:r>
            <a:r>
              <a:rPr lang="en-GB" sz="1100" dirty="0" err="1"/>
              <a:t>NativeScript</a:t>
            </a:r>
            <a:r>
              <a:rPr lang="en-GB" sz="1100" dirty="0"/>
              <a:t> ML Kit Wrapper</a:t>
            </a:r>
          </a:p>
          <a:p>
            <a:r>
              <a:rPr lang="en-GB" sz="1100" dirty="0">
                <a:hlinkClick r:id="rId8"/>
              </a:rPr>
              <a:t>https://github.com/EddyVerbruggen/nativescript-plugin-firebase/blob/master/docs/ML_KIT.md</a:t>
            </a:r>
            <a:endParaRPr lang="en-GB" sz="1100" dirty="0"/>
          </a:p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42138064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A0DBA85-09FC-4F77-85C7-8FE4F29C0706}"/>
              </a:ext>
            </a:extLst>
          </p:cNvPr>
          <p:cNvSpPr txBox="1"/>
          <p:nvPr/>
        </p:nvSpPr>
        <p:spPr>
          <a:xfrm>
            <a:off x="1211263" y="2558473"/>
            <a:ext cx="10509682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sz="1100" dirty="0"/>
          </a:p>
          <a:p>
            <a:endParaRPr lang="en-GB" sz="1100" dirty="0"/>
          </a:p>
          <a:p>
            <a:endParaRPr lang="en-GB" sz="1100" dirty="0"/>
          </a:p>
        </p:txBody>
      </p:sp>
      <p:pic>
        <p:nvPicPr>
          <p:cNvPr id="7" name="Imagine 6">
            <a:extLst>
              <a:ext uri="{FF2B5EF4-FFF2-40B4-BE49-F238E27FC236}">
                <a16:creationId xmlns:a16="http://schemas.microsoft.com/office/drawing/2014/main" id="{DD768A2F-1E5A-4594-8D71-394CDFABCC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6665" y="1645290"/>
            <a:ext cx="8640661" cy="4860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614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922790" y="1359017"/>
            <a:ext cx="103154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/>
              <a:t>NOT A HOTDOG APP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37E78DB-6B2D-43FC-B0F1-39C18B7C64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691" y="2402787"/>
            <a:ext cx="5447198" cy="2913128"/>
          </a:xfrm>
          <a:prstGeom prst="rect">
            <a:avLst/>
          </a:prstGeom>
        </p:spPr>
      </p:pic>
      <p:pic>
        <p:nvPicPr>
          <p:cNvPr id="8" name="Imagine 7">
            <a:extLst>
              <a:ext uri="{FF2B5EF4-FFF2-40B4-BE49-F238E27FC236}">
                <a16:creationId xmlns:a16="http://schemas.microsoft.com/office/drawing/2014/main" id="{88431557-DD6E-49AB-A554-115D6633FC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6889" y="2562178"/>
            <a:ext cx="5395169" cy="2397853"/>
          </a:xfrm>
          <a:prstGeom prst="rect">
            <a:avLst/>
          </a:prstGeom>
        </p:spPr>
      </p:pic>
      <p:sp>
        <p:nvSpPr>
          <p:cNvPr id="9" name="CasetăText 8">
            <a:extLst>
              <a:ext uri="{FF2B5EF4-FFF2-40B4-BE49-F238E27FC236}">
                <a16:creationId xmlns:a16="http://schemas.microsoft.com/office/drawing/2014/main" id="{554A8D32-96C9-4FD3-9B7F-C56FCDF4783A}"/>
              </a:ext>
            </a:extLst>
          </p:cNvPr>
          <p:cNvSpPr txBox="1"/>
          <p:nvPr/>
        </p:nvSpPr>
        <p:spPr>
          <a:xfrm>
            <a:off x="799691" y="5536734"/>
            <a:ext cx="107771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Check out the git repo -&gt; </a:t>
            </a:r>
            <a:r>
              <a:rPr lang="en-GB" dirty="0">
                <a:hlinkClick r:id="rId4"/>
              </a:rPr>
              <a:t>https://github.com/shaqian/Not-Hotdog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073643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922790" y="1359017"/>
            <a:ext cx="103154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What is TensorFlow?</a:t>
            </a:r>
          </a:p>
          <a:p>
            <a:pPr algn="ctr"/>
            <a:endParaRPr lang="en-GB" sz="2400" b="1" dirty="0">
              <a:solidFill>
                <a:srgbClr val="FF0000"/>
              </a:solidFill>
            </a:endParaRPr>
          </a:p>
          <a:p>
            <a:pPr algn="ctr"/>
            <a:r>
              <a:rPr lang="en-GB" sz="2400" b="1" dirty="0"/>
              <a:t>A machine learning framework among many others</a:t>
            </a:r>
          </a:p>
          <a:p>
            <a:pPr algn="ctr"/>
            <a:endParaRPr lang="en-GB" sz="2400" b="1" dirty="0"/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18" name="Imagine 17">
            <a:extLst>
              <a:ext uri="{FF2B5EF4-FFF2-40B4-BE49-F238E27FC236}">
                <a16:creationId xmlns:a16="http://schemas.microsoft.com/office/drawing/2014/main" id="{8322A52D-F19F-4EF2-B458-6442D59B4B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3740" y="2490911"/>
            <a:ext cx="1876177" cy="1876177"/>
          </a:xfrm>
          <a:prstGeom prst="rect">
            <a:avLst/>
          </a:prstGeom>
        </p:spPr>
      </p:pic>
      <p:pic>
        <p:nvPicPr>
          <p:cNvPr id="20" name="Imagine 19">
            <a:extLst>
              <a:ext uri="{FF2B5EF4-FFF2-40B4-BE49-F238E27FC236}">
                <a16:creationId xmlns:a16="http://schemas.microsoft.com/office/drawing/2014/main" id="{24160B73-8775-4B74-A795-0DDB3D1791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9290" y="3016240"/>
            <a:ext cx="2844967" cy="825518"/>
          </a:xfrm>
          <a:prstGeom prst="rect">
            <a:avLst/>
          </a:prstGeom>
        </p:spPr>
      </p:pic>
      <p:pic>
        <p:nvPicPr>
          <p:cNvPr id="22" name="Imagine 21">
            <a:extLst>
              <a:ext uri="{FF2B5EF4-FFF2-40B4-BE49-F238E27FC236}">
                <a16:creationId xmlns:a16="http://schemas.microsoft.com/office/drawing/2014/main" id="{8D8C7D31-0E78-4939-95E8-841400150C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5327" y="4901189"/>
            <a:ext cx="4493001" cy="1172372"/>
          </a:xfrm>
          <a:prstGeom prst="rect">
            <a:avLst/>
          </a:prstGeom>
        </p:spPr>
      </p:pic>
      <p:pic>
        <p:nvPicPr>
          <p:cNvPr id="24" name="Imagine 23">
            <a:extLst>
              <a:ext uri="{FF2B5EF4-FFF2-40B4-BE49-F238E27FC236}">
                <a16:creationId xmlns:a16="http://schemas.microsoft.com/office/drawing/2014/main" id="{6FA2C9A1-7ACB-41BF-A0B6-BE5D3CB94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1265" y="3952418"/>
            <a:ext cx="4393229" cy="2471191"/>
          </a:xfrm>
          <a:prstGeom prst="rect">
            <a:avLst/>
          </a:prstGeom>
        </p:spPr>
      </p:pic>
      <p:pic>
        <p:nvPicPr>
          <p:cNvPr id="26" name="Imagine 25">
            <a:extLst>
              <a:ext uri="{FF2B5EF4-FFF2-40B4-BE49-F238E27FC236}">
                <a16:creationId xmlns:a16="http://schemas.microsoft.com/office/drawing/2014/main" id="{2F193828-6CC5-4BD4-A2D4-F363C5B036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4743" y="2746753"/>
            <a:ext cx="1364492" cy="1364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061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922790" y="1359017"/>
            <a:ext cx="10315482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>
                <a:solidFill>
                  <a:srgbClr val="FF0000"/>
                </a:solidFill>
              </a:rPr>
              <a:t>We need to take a decision</a:t>
            </a:r>
          </a:p>
          <a:p>
            <a:pPr algn="ctr"/>
            <a:endParaRPr lang="en-GB" sz="2400" b="1" dirty="0"/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6C618973-6660-46EA-A16A-C1D44FD1C8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1130" y="2034329"/>
            <a:ext cx="6286150" cy="47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535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922790" y="1359017"/>
            <a:ext cx="10315482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FF0000"/>
                </a:solidFill>
              </a:rPr>
              <a:t>Tensorflow</a:t>
            </a:r>
            <a:r>
              <a:rPr lang="en-GB" sz="2400" b="1" dirty="0">
                <a:solidFill>
                  <a:srgbClr val="FF0000"/>
                </a:solidFill>
              </a:rPr>
              <a:t> Language Support</a:t>
            </a:r>
          </a:p>
          <a:p>
            <a:pPr algn="ctr"/>
            <a:r>
              <a:rPr lang="en-GB" sz="2400" b="1" dirty="0">
                <a:solidFill>
                  <a:srgbClr val="002060"/>
                </a:solidFill>
              </a:rPr>
              <a:t>Choose the language in which to write your classifier</a:t>
            </a:r>
          </a:p>
          <a:p>
            <a:pPr algn="ctr"/>
            <a:endParaRPr lang="en-GB" sz="2400" b="1" dirty="0">
              <a:solidFill>
                <a:srgbClr val="FF0000"/>
              </a:solidFill>
            </a:endParaRPr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DDD16ECA-89E2-4004-BF55-0502995880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221" y="2420470"/>
            <a:ext cx="2029868" cy="371296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1673E627-B0FF-4B41-9B24-B873DD4AA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66" y="3726226"/>
            <a:ext cx="2029868" cy="2029868"/>
          </a:xfrm>
          <a:prstGeom prst="rect">
            <a:avLst/>
          </a:prstGeom>
        </p:spPr>
      </p:pic>
      <p:pic>
        <p:nvPicPr>
          <p:cNvPr id="12" name="Imagine 11">
            <a:extLst>
              <a:ext uri="{FF2B5EF4-FFF2-40B4-BE49-F238E27FC236}">
                <a16:creationId xmlns:a16="http://schemas.microsoft.com/office/drawing/2014/main" id="{F7FB9138-1E7F-4633-AFFA-7050A949D43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731" y="4666675"/>
            <a:ext cx="3774916" cy="1495985"/>
          </a:xfrm>
          <a:prstGeom prst="rect">
            <a:avLst/>
          </a:prstGeom>
        </p:spPr>
      </p:pic>
      <p:pic>
        <p:nvPicPr>
          <p:cNvPr id="14" name="Imagine 13">
            <a:extLst>
              <a:ext uri="{FF2B5EF4-FFF2-40B4-BE49-F238E27FC236}">
                <a16:creationId xmlns:a16="http://schemas.microsoft.com/office/drawing/2014/main" id="{3412A341-E2CA-493D-AAA3-68578A7D5B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1353" y="2548851"/>
            <a:ext cx="2117824" cy="2117824"/>
          </a:xfrm>
          <a:prstGeom prst="rect">
            <a:avLst/>
          </a:prstGeom>
        </p:spPr>
      </p:pic>
      <p:pic>
        <p:nvPicPr>
          <p:cNvPr id="16" name="Imagine 15">
            <a:extLst>
              <a:ext uri="{FF2B5EF4-FFF2-40B4-BE49-F238E27FC236}">
                <a16:creationId xmlns:a16="http://schemas.microsoft.com/office/drawing/2014/main" id="{41F26051-18A2-4697-B51F-8A507262BB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135" y="2277611"/>
            <a:ext cx="4888108" cy="1651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0548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MACHINE LEARNING AND IOT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922790" y="1359017"/>
            <a:ext cx="10315482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400" b="1" dirty="0" err="1">
                <a:solidFill>
                  <a:srgbClr val="FF0000"/>
                </a:solidFill>
              </a:rPr>
              <a:t>Tensorflow</a:t>
            </a:r>
            <a:r>
              <a:rPr lang="en-GB" sz="2400" b="1" dirty="0">
                <a:solidFill>
                  <a:srgbClr val="FF0000"/>
                </a:solidFill>
              </a:rPr>
              <a:t> wins for IOT</a:t>
            </a:r>
          </a:p>
          <a:p>
            <a:pPr algn="ctr"/>
            <a:endParaRPr lang="en-GB" sz="2400" b="1" dirty="0">
              <a:solidFill>
                <a:srgbClr val="FF0000"/>
              </a:solidFill>
            </a:endParaRPr>
          </a:p>
          <a:p>
            <a:pPr algn="ctr"/>
            <a:endParaRPr lang="en-GB" sz="2400" b="1" dirty="0"/>
          </a:p>
          <a:p>
            <a:pPr algn="ctr"/>
            <a:endParaRPr lang="en-GB" sz="2400" b="1" dirty="0"/>
          </a:p>
          <a:p>
            <a:endParaRPr lang="en-GB" sz="1400" b="1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24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58721200-C942-46C8-8B8D-9C08A25008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281" y="1821226"/>
            <a:ext cx="857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6250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MACHINE LEARNING AND IOT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USING FIREBASE AND TENSORFLOW LITE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009498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7325850-9B23-4EBC-828C-D095B405A303}">
  <ds:schemaRefs>
    <ds:schemaRef ds:uri="http://purl.org/dc/terms/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4807</TotalTime>
  <Words>874</Words>
  <Application>Microsoft Office PowerPoint</Application>
  <PresentationFormat>Ecran lat</PresentationFormat>
  <Paragraphs>205</Paragraphs>
  <Slides>31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31</vt:i4>
      </vt:variant>
    </vt:vector>
  </HeadingPairs>
  <TitlesOfParts>
    <vt:vector size="38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Integrating Computer Vision Software in Native Mobile Apps</vt:lpstr>
      <vt:lpstr>agenda</vt:lpstr>
      <vt:lpstr>MACHINE LEARNING AND IOT</vt:lpstr>
      <vt:lpstr>MACHINE LEARNING AND IOT</vt:lpstr>
      <vt:lpstr>MACHINE LEARNING AND IOT</vt:lpstr>
      <vt:lpstr>MACHINE LEARNING AND IOT</vt:lpstr>
      <vt:lpstr>MACHINE LEARNING AND IOT</vt:lpstr>
      <vt:lpstr>MACHINE LEARNING AND IOT</vt:lpstr>
      <vt:lpstr>agenda</vt:lpstr>
      <vt:lpstr>ONE SHARED APPLICATION, MULTIPLE DEVICES</vt:lpstr>
      <vt:lpstr>ONE SHARED APPLICATION, MULTIPLE DEVICES</vt:lpstr>
      <vt:lpstr>ONE SHARED APPLICATION, MULTIPLE DEVICES</vt:lpstr>
      <vt:lpstr>agenda</vt:lpstr>
      <vt:lpstr>NATIVE, BUT WITH A SCRIPT</vt:lpstr>
      <vt:lpstr>NATIVE, BUT WITH A SCRIPT</vt:lpstr>
      <vt:lpstr>NATIVE, BUT WITH A SCRIPT</vt:lpstr>
      <vt:lpstr>agenda</vt:lpstr>
      <vt:lpstr>THE SCHEME IN SCHEMATICS</vt:lpstr>
      <vt:lpstr>THE SCHEME IN SCHEMATICS</vt:lpstr>
      <vt:lpstr>THE SCHEME IN SCHEMATICS</vt:lpstr>
      <vt:lpstr>agenda</vt:lpstr>
      <vt:lpstr>USING FIREBASE</vt:lpstr>
      <vt:lpstr>FIREBASE</vt:lpstr>
      <vt:lpstr>FIREBASE</vt:lpstr>
      <vt:lpstr>FIREBASE</vt:lpstr>
      <vt:lpstr>FIREBASE CLOUD LABELLING</vt:lpstr>
      <vt:lpstr>FIREBASE USING CUSTOM CLASSIFIER</vt:lpstr>
      <vt:lpstr>Intuition about DEEP NETWORKS</vt:lpstr>
      <vt:lpstr>agenda</vt:lpstr>
      <vt:lpstr>Further Readings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Liviu Alexandru Bobocu</cp:lastModifiedBy>
  <cp:revision>175</cp:revision>
  <cp:lastPrinted>2015-07-09T12:46:33Z</cp:lastPrinted>
  <dcterms:created xsi:type="dcterms:W3CDTF">2017-02-27T09:06:14Z</dcterms:created>
  <dcterms:modified xsi:type="dcterms:W3CDTF">2019-04-11T08:07:13Z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  <property fmtid="{D5CDD505-2E9C-101B-9397-08002B2CF9AE}" pid="4" name="_dlc_DocId">
    <vt:lpwstr>WMENFUZ2NZA5-29392445-8589</vt:lpwstr>
  </property>
  <property fmtid="{D5CDD505-2E9C-101B-9397-08002B2CF9AE}" pid="5" name="_dlc_DocIdUrl">
    <vt:lpwstr>https://one.endava.com/Group/SalesAndMarketing/_layouts/15/DocIdRedir.aspx?ID=WMENFUZ2NZA5-29392445-8589, WMENFUZ2NZA5-29392445-8589</vt:lpwstr>
  </property>
</Properties>
</file>